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76" r:id="rId2"/>
    <p:sldId id="796" r:id="rId3"/>
    <p:sldId id="536" r:id="rId4"/>
    <p:sldId id="798" r:id="rId5"/>
    <p:sldId id="774" r:id="rId6"/>
    <p:sldId id="800" r:id="rId7"/>
    <p:sldId id="799" r:id="rId8"/>
    <p:sldId id="775" r:id="rId9"/>
    <p:sldId id="776" r:id="rId10"/>
    <p:sldId id="777" r:id="rId11"/>
    <p:sldId id="801" r:id="rId12"/>
    <p:sldId id="802" r:id="rId13"/>
    <p:sldId id="803" r:id="rId14"/>
    <p:sldId id="573" r:id="rId15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662" autoAdjust="0"/>
    <p:restoredTop sz="92623" autoAdjust="0"/>
  </p:normalViewPr>
  <p:slideViewPr>
    <p:cSldViewPr snapToGrid="0">
      <p:cViewPr varScale="1">
        <p:scale>
          <a:sx n="67" d="100"/>
          <a:sy n="67" d="100"/>
        </p:scale>
        <p:origin x="-103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517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31C97-5609-4F8F-B64B-0E2958643346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4C08E-1912-4F9C-B117-50C1DB2FFE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4171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E4C08E-1912-4F9C-B117-50C1DB2FFEB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7781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137905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1177616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687218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744126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954296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3522890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8124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410856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1972755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603127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391224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A6D0B4E0-A06A-44D8-A25A-C3A26875FD5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9354" y="0"/>
            <a:ext cx="838109" cy="944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43205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1325" y="2355689"/>
            <a:ext cx="10149349" cy="1539241"/>
          </a:xfrm>
        </p:spPr>
        <p:txBody>
          <a:bodyPr>
            <a:normAutofit fontScale="90000"/>
          </a:bodyPr>
          <a:lstStyle/>
          <a:p>
            <a:r>
              <a:rPr lang="en-US" sz="4800" b="1" dirty="0">
                <a:latin typeface="+mn-lt"/>
                <a:cs typeface="Aharoni" panose="02010803020104030203" pitchFamily="2" charset="-79"/>
              </a:rPr>
              <a:t>PERUBAHAN Uji Kinerja (</a:t>
            </a:r>
            <a:r>
              <a:rPr lang="en-US" sz="4800" b="1" dirty="0" err="1">
                <a:latin typeface="+mn-lt"/>
                <a:cs typeface="Aharoni" panose="02010803020104030203" pitchFamily="2" charset="-79"/>
              </a:rPr>
              <a:t>UKin</a:t>
            </a:r>
            <a:r>
              <a:rPr lang="en-US" sz="4800" b="1" dirty="0">
                <a:latin typeface="+mn-lt"/>
                <a:cs typeface="Aharoni" panose="02010803020104030203" pitchFamily="2" charset="-79"/>
              </a:rPr>
              <a:t>) </a:t>
            </a:r>
            <a:r>
              <a:rPr lang="id-ID" sz="4800" b="1" dirty="0">
                <a:latin typeface="+mn-lt"/>
                <a:cs typeface="Aharoni" panose="02010803020104030203" pitchFamily="2" charset="-79"/>
              </a:rPr>
              <a:t>UKMPPG</a:t>
            </a:r>
            <a:r>
              <a:rPr lang="en-US" sz="4800" b="1" dirty="0">
                <a:latin typeface="+mn-lt"/>
                <a:cs typeface="Aharoni" panose="02010803020104030203" pitchFamily="2" charset="-79"/>
              </a:rPr>
              <a:t/>
            </a:r>
            <a:br>
              <a:rPr lang="en-US" sz="4800" b="1" dirty="0">
                <a:latin typeface="+mn-lt"/>
                <a:cs typeface="Aharoni" panose="02010803020104030203" pitchFamily="2" charset="-79"/>
              </a:rPr>
            </a:br>
            <a:r>
              <a:rPr lang="en-US" sz="48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Aharoni" panose="02010803020104030203" pitchFamily="2" charset="-79"/>
              </a:rPr>
              <a:t>(</a:t>
            </a:r>
            <a:r>
              <a:rPr lang="en-US" sz="4800" b="1" dirty="0">
                <a:solidFill>
                  <a:srgbClr val="FF0000"/>
                </a:solidFill>
                <a:latin typeface="+mn-lt"/>
                <a:cs typeface="Aharoni" panose="02010803020104030203" pitchFamily="2" charset="-79"/>
              </a:rPr>
              <a:t>PORTOFOLIO</a:t>
            </a:r>
            <a:r>
              <a:rPr lang="en-US" sz="48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Aharoni" panose="02010803020104030203" pitchFamily="2" charset="-79"/>
              </a:rPr>
              <a:t> &amp; PRAKTIK PEMBELAJARAN)</a:t>
            </a:r>
            <a:endParaRPr lang="id-ID" sz="4800" b="1" dirty="0">
              <a:solidFill>
                <a:schemeClr val="accent1">
                  <a:lumMod val="75000"/>
                </a:schemeClr>
              </a:solidFill>
              <a:latin typeface="+mn-lt"/>
              <a:cs typeface="Aharoni" panose="02010803020104030203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95400" y="4559298"/>
            <a:ext cx="9418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/>
              <a:t>Panitia Nasional Uji Kompetensi Mahasiswa PPG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F7F49EBC-4C68-424A-BD4A-6B48E9681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111" y="212657"/>
            <a:ext cx="2116897" cy="214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37077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CA32C34-B30A-4BE2-B059-853C5AE2A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3356"/>
            <a:ext cx="10515600" cy="777875"/>
          </a:xfrm>
        </p:spPr>
        <p:txBody>
          <a:bodyPr/>
          <a:lstStyle/>
          <a:p>
            <a:r>
              <a:rPr lang="en-US" dirty="0"/>
              <a:t>CONTOH PENILAIAN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DB7DB730-B6E9-4540-91D6-75078D8D37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5" y="792324"/>
            <a:ext cx="10744200" cy="5882320"/>
          </a:xfrm>
        </p:spPr>
      </p:pic>
    </p:spTree>
    <p:extLst>
      <p:ext uri="{BB962C8B-B14F-4D97-AF65-F5344CB8AC3E}">
        <p14:creationId xmlns:p14="http://schemas.microsoft.com/office/powerpoint/2010/main" xmlns="" val="1395343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BA245D7-2581-42D8-AEB7-0A9C5FB77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PENILAIAN PORTOFOLIO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8426995-9E53-42B4-B761-D3B11F0AEF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034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3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Penilaian</a:t>
            </a:r>
            <a:r>
              <a:rPr lang="en-US" sz="3600" spc="1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d-ID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id-ID" sz="360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id-ID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id-ID" sz="3600" spc="-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id-ID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</a:t>
            </a:r>
            <a:r>
              <a:rPr lang="id-ID" sz="3600" spc="-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id-ID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id-ID" sz="3600" spc="-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 </a:t>
            </a:r>
            <a:r>
              <a:rPr lang="en-US" sz="3600" spc="-5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dilakukan</a:t>
            </a:r>
            <a:r>
              <a:rPr lang="en-US" sz="3600" spc="-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oleh 2 (</a:t>
            </a:r>
            <a:r>
              <a:rPr lang="en-US" sz="3600" spc="-5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dua</a:t>
            </a:r>
            <a:r>
              <a:rPr lang="en-US" sz="3600" spc="-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orang </a:t>
            </a:r>
            <a:r>
              <a:rPr lang="en-US" sz="3600" spc="-5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dosen</a:t>
            </a:r>
            <a:r>
              <a:rPr lang="en-US" sz="3600" spc="-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600" spc="-5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penguji</a:t>
            </a:r>
            <a:r>
              <a:rPr lang="en-US" sz="3600" spc="-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600" spc="-5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Ukin</a:t>
            </a:r>
            <a:r>
              <a:rPr lang="en-US" sz="3600" spc="-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sz="3600" spc="-5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tiap</a:t>
            </a:r>
            <a:r>
              <a:rPr lang="en-US" sz="3600" spc="-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600" spc="-5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lembaga</a:t>
            </a:r>
            <a:r>
              <a:rPr lang="en-US" sz="3600" spc="-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600" spc="-5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penyelenggara</a:t>
            </a:r>
            <a:r>
              <a:rPr lang="en-US" sz="3600" spc="-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600" spc="-5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ujian</a:t>
            </a:r>
            <a:r>
              <a:rPr lang="en-US" sz="3600" spc="-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3600" spc="-5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Setiap</a:t>
            </a:r>
            <a:r>
              <a:rPr lang="en-US" sz="3600" spc="-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600" spc="-5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dosen</a:t>
            </a:r>
            <a:r>
              <a:rPr lang="en-US" sz="3600" spc="-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600" spc="-5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memberikan</a:t>
            </a:r>
            <a:r>
              <a:rPr lang="en-US" sz="3600" spc="-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600" spc="-5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nilai</a:t>
            </a:r>
            <a:r>
              <a:rPr lang="en-US" sz="3600" spc="-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600" spc="-5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portofolio</a:t>
            </a:r>
            <a:r>
              <a:rPr lang="en-US" sz="3600" spc="-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600" spc="-5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tiap</a:t>
            </a:r>
            <a:r>
              <a:rPr lang="en-US" sz="3600" spc="-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600" spc="-5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mahasiswa</a:t>
            </a:r>
            <a:r>
              <a:rPr lang="en-US" sz="3600" spc="-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600" spc="-5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berdasarkan</a:t>
            </a:r>
            <a:r>
              <a:rPr lang="en-US" sz="3600" spc="-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600" spc="-5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rubrik</a:t>
            </a:r>
            <a:r>
              <a:rPr lang="en-US" sz="3600" spc="-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600" spc="-5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penilaian</a:t>
            </a:r>
            <a:r>
              <a:rPr lang="en-US" sz="3600" spc="-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ID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xmlns="" val="2382530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4EB1326-BE44-4C2A-805C-1DF43A63B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3" y="207962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Skor </a:t>
            </a:r>
            <a:r>
              <a:rPr lang="en-US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maksimum</a:t>
            </a: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tiap</a:t>
            </a: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mahasiswa</a:t>
            </a: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untuk</a:t>
            </a: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portofolio</a:t>
            </a:r>
            <a:endParaRPr lang="en-ID" sz="8000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="" xmlns:a16="http://schemas.microsoft.com/office/drawing/2014/main" id="{6A7D8229-E272-4B6E-9D84-19F4B367E4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20862374"/>
              </p:ext>
            </p:extLst>
          </p:nvPr>
        </p:nvGraphicFramePr>
        <p:xfrm>
          <a:off x="995363" y="1690688"/>
          <a:ext cx="10515600" cy="3927141"/>
        </p:xfrm>
        <a:graphic>
          <a:graphicData uri="http://schemas.openxmlformats.org/drawingml/2006/table">
            <a:tbl>
              <a:tblPr firstRow="1" firstCol="1" bandRow="1"/>
              <a:tblGrid>
                <a:gridCol w="8701088">
                  <a:extLst>
                    <a:ext uri="{9D8B030D-6E8A-4147-A177-3AD203B41FA5}">
                      <a16:colId xmlns="" xmlns:a16="http://schemas.microsoft.com/office/drawing/2014/main" val="159023717"/>
                    </a:ext>
                  </a:extLst>
                </a:gridCol>
                <a:gridCol w="1814512">
                  <a:extLst>
                    <a:ext uri="{9D8B030D-6E8A-4147-A177-3AD203B41FA5}">
                      <a16:colId xmlns="" xmlns:a16="http://schemas.microsoft.com/office/drawing/2014/main" val="941993371"/>
                    </a:ext>
                  </a:extLst>
                </a:gridCol>
              </a:tblGrid>
              <a:tr h="1071562">
                <a:tc>
                  <a:txBody>
                    <a:bodyPr/>
                    <a:lstStyle/>
                    <a:p>
                      <a:pPr marL="0" marR="43815" algn="just">
                        <a:lnSpc>
                          <a:spcPct val="107000"/>
                        </a:lnSpc>
                        <a:spcBef>
                          <a:spcPts val="385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Kompone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 Portofolio</a:t>
                      </a:r>
                      <a:endParaRPr lang="en-ID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3815" algn="just">
                        <a:lnSpc>
                          <a:spcPct val="107000"/>
                        </a:lnSpc>
                        <a:spcBef>
                          <a:spcPts val="385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Skor Maksimum</a:t>
                      </a:r>
                      <a:endParaRPr lang="en-ID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90885032"/>
                  </a:ext>
                </a:extLst>
              </a:tr>
              <a:tr h="695325">
                <a:tc>
                  <a:txBody>
                    <a:bodyPr/>
                    <a:lstStyle/>
                    <a:p>
                      <a:r>
                        <a:rPr lang="en-US" sz="3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Melaksanakan</a:t>
                      </a: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US" sz="3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penelitian</a:t>
                      </a: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dan </a:t>
                      </a:r>
                      <a:r>
                        <a:rPr lang="en-US" sz="3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publikasi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43815" algn="just">
                        <a:lnSpc>
                          <a:spcPct val="107000"/>
                        </a:lnSpc>
                        <a:spcBef>
                          <a:spcPts val="385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ID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43031785"/>
                  </a:ext>
                </a:extLst>
              </a:tr>
              <a:tr h="663051">
                <a:tc>
                  <a:txBody>
                    <a:bodyPr/>
                    <a:lstStyle/>
                    <a:p>
                      <a:r>
                        <a:rPr lang="en-US" sz="3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Melakukan</a:t>
                      </a: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r</a:t>
                      </a:r>
                      <a:r>
                        <a:rPr lang="id-ID" sz="3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efleksi diri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43815" algn="just">
                        <a:lnSpc>
                          <a:spcPct val="107000"/>
                        </a:lnSpc>
                        <a:spcBef>
                          <a:spcPts val="385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1,5</a:t>
                      </a:r>
                      <a:endParaRPr lang="en-ID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35216640"/>
                  </a:ext>
                </a:extLst>
              </a:tr>
              <a:tr h="324024">
                <a:tc>
                  <a:txBody>
                    <a:bodyPr/>
                    <a:lstStyle/>
                    <a:p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Men</a:t>
                      </a:r>
                      <a:r>
                        <a:rPr lang="id-ID" sz="3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cari informasi baru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43815" algn="just">
                        <a:lnSpc>
                          <a:spcPct val="107000"/>
                        </a:lnSpc>
                        <a:spcBef>
                          <a:spcPts val="385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1,5</a:t>
                      </a:r>
                      <a:endParaRPr lang="en-ID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01453431"/>
                  </a:ext>
                </a:extLst>
              </a:tr>
              <a:tr h="324024">
                <a:tc>
                  <a:txBody>
                    <a:bodyPr/>
                    <a:lstStyle/>
                    <a:p>
                      <a:r>
                        <a:rPr lang="en-US" sz="3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Menghasilkan</a:t>
                      </a: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3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karya</a:t>
                      </a: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id-ID" sz="3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inovasi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43815" algn="just">
                        <a:lnSpc>
                          <a:spcPct val="107000"/>
                        </a:lnSpc>
                        <a:spcBef>
                          <a:spcPts val="385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ID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81800669"/>
                  </a:ext>
                </a:extLst>
              </a:tr>
              <a:tr h="324024">
                <a:tc>
                  <a:txBody>
                    <a:bodyPr/>
                    <a:lstStyle/>
                    <a:p>
                      <a:pPr marL="0" marR="43815" algn="just">
                        <a:lnSpc>
                          <a:spcPct val="107000"/>
                        </a:lnSpc>
                        <a:spcBef>
                          <a:spcPts val="385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Skor total </a:t>
                      </a:r>
                      <a:r>
                        <a:rPr lang="en-US" sz="3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maksimum</a:t>
                      </a:r>
                      <a:endParaRPr lang="en-ID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3815" algn="just">
                        <a:lnSpc>
                          <a:spcPct val="107000"/>
                        </a:lnSpc>
                        <a:spcBef>
                          <a:spcPts val="385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en-ID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37354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09517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94DAA-EDB2-4712-B5A6-E998B1472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NILAI UKIN</a:t>
            </a:r>
            <a:endParaRPr lang="en-ID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="" id="{BE1DF7F5-C5E1-4D11-B270-5753EB7887B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1451" y="1997075"/>
                <a:ext cx="11430000" cy="2117725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lang="en-US" sz="36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mbria Math" panose="02040503050406030204" pitchFamily="18" charset="0"/>
                            </a:rPr>
                            <m:t>(6 </m:t>
                          </m:r>
                          <m:r>
                            <m:rPr>
                              <m:sty m:val="p"/>
                            </m:rPr>
                            <a:rPr lang="en-US" sz="36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36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36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mbria Math" panose="02040503050406030204" pitchFamily="18" charset="0"/>
                            </a:rPr>
                            <m:t>Skor</m:t>
                          </m:r>
                          <m:r>
                            <a:rPr lang="en-US" sz="36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36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mbria Math" panose="02040503050406030204" pitchFamily="18" charset="0"/>
                            </a:rPr>
                            <m:t>Praktik</m:t>
                          </m:r>
                          <m:r>
                            <a:rPr lang="en-US" sz="36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36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mbria Math" panose="02040503050406030204" pitchFamily="18" charset="0"/>
                            </a:rPr>
                            <m:t>Pembelajaran</m:t>
                          </m:r>
                          <m:r>
                            <a:rPr lang="en-US" sz="36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36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Nilai</m:t>
                          </m:r>
                          <m:r>
                            <a:rPr lang="en-US" sz="36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36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Portofolio</m:t>
                          </m:r>
                          <m:r>
                            <a:rPr lang="en-US" sz="36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)</m:t>
                          </m:r>
                        </m:num>
                        <m:den>
                          <m:r>
                            <a:rPr lang="en-US" sz="36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mbria Math" panose="02040503050406030204" pitchFamily="18" charset="0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en-ID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ID" sz="48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BE1DF7F5-C5E1-4D11-B270-5753EB7887B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1451" y="1997075"/>
                <a:ext cx="11430000" cy="2117725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671024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81200" y="2971800"/>
            <a:ext cx="7467600" cy="2514600"/>
          </a:xfrm>
        </p:spPr>
        <p:txBody>
          <a:bodyPr/>
          <a:lstStyle/>
          <a:p>
            <a:pPr algn="ctr">
              <a:buNone/>
            </a:pPr>
            <a:r>
              <a:rPr lang="en-US" sz="6600" dirty="0" err="1"/>
              <a:t>Terima</a:t>
            </a:r>
            <a:r>
              <a:rPr lang="en-US" sz="6600" dirty="0"/>
              <a:t> </a:t>
            </a:r>
            <a:r>
              <a:rPr lang="en-US" sz="6600" dirty="0" err="1"/>
              <a:t>Kasih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40667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="" xmlns:a16="http://schemas.microsoft.com/office/drawing/2014/main" id="{FECA328C-BD4D-4DCB-BE0A-EC049F642564}"/>
              </a:ext>
            </a:extLst>
          </p:cNvPr>
          <p:cNvSpPr/>
          <p:nvPr/>
        </p:nvSpPr>
        <p:spPr>
          <a:xfrm>
            <a:off x="128588" y="1971669"/>
            <a:ext cx="2043112" cy="1585912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ASPEK-2 PENILAIAN UKIN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C510438F-C34C-4CAE-89BA-030FD6ABE73C}"/>
              </a:ext>
            </a:extLst>
          </p:cNvPr>
          <p:cNvSpPr/>
          <p:nvPr/>
        </p:nvSpPr>
        <p:spPr>
          <a:xfrm>
            <a:off x="2814638" y="428616"/>
            <a:ext cx="3571875" cy="1585913"/>
          </a:xfrm>
          <a:prstGeom prst="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KEMAMPUAN MENGEMBANGKAN PERANGKAT PEMBELAJARAN</a:t>
            </a:r>
          </a:p>
        </p:txBody>
      </p:sp>
      <p:cxnSp>
        <p:nvCxnSpPr>
          <p:cNvPr id="7" name="Connector: Elbow 6">
            <a:extLst>
              <a:ext uri="{FF2B5EF4-FFF2-40B4-BE49-F238E27FC236}">
                <a16:creationId xmlns="" xmlns:a16="http://schemas.microsoft.com/office/drawing/2014/main" id="{ED6E99AF-B4E0-47AA-8A99-3368D5A1A36C}"/>
              </a:ext>
            </a:extLst>
          </p:cNvPr>
          <p:cNvCxnSpPr>
            <a:cxnSpLocks/>
            <a:stCxn id="4" idx="3"/>
            <a:endCxn id="5" idx="1"/>
          </p:cNvCxnSpPr>
          <p:nvPr/>
        </p:nvCxnSpPr>
        <p:spPr>
          <a:xfrm flipV="1">
            <a:off x="2171700" y="1221573"/>
            <a:ext cx="642938" cy="1543052"/>
          </a:xfrm>
          <a:prstGeom prst="bentConnector3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EB8E4CB2-EF88-4FAA-BAA3-71C632DBE759}"/>
              </a:ext>
            </a:extLst>
          </p:cNvPr>
          <p:cNvSpPr/>
          <p:nvPr/>
        </p:nvSpPr>
        <p:spPr>
          <a:xfrm>
            <a:off x="2828926" y="2900358"/>
            <a:ext cx="3571875" cy="1443051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PENAMPILAN DALAM PROSES PEMBELAJARAN DI KELAS RIIL</a:t>
            </a:r>
          </a:p>
        </p:txBody>
      </p:sp>
      <p:cxnSp>
        <p:nvCxnSpPr>
          <p:cNvPr id="11" name="Connector: Elbow 10">
            <a:extLst>
              <a:ext uri="{FF2B5EF4-FFF2-40B4-BE49-F238E27FC236}">
                <a16:creationId xmlns="" xmlns:a16="http://schemas.microsoft.com/office/drawing/2014/main" id="{D94DF4D5-49D4-4056-BC47-C84131DE70A2}"/>
              </a:ext>
            </a:extLst>
          </p:cNvPr>
          <p:cNvCxnSpPr>
            <a:cxnSpLocks/>
            <a:stCxn id="4" idx="3"/>
            <a:endCxn id="8" idx="1"/>
          </p:cNvCxnSpPr>
          <p:nvPr/>
        </p:nvCxnSpPr>
        <p:spPr>
          <a:xfrm>
            <a:off x="2171700" y="2764625"/>
            <a:ext cx="657226" cy="857259"/>
          </a:xfrm>
          <a:prstGeom prst="bentConnector3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E29A2FDD-2BA1-4FAD-B153-61BE3EAF181A}"/>
              </a:ext>
            </a:extLst>
          </p:cNvPr>
          <p:cNvSpPr/>
          <p:nvPr/>
        </p:nvSpPr>
        <p:spPr>
          <a:xfrm>
            <a:off x="7203277" y="907256"/>
            <a:ext cx="4669636" cy="642938"/>
          </a:xfrm>
          <a:prstGeom prst="round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PENGUASAAN MATERI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61FFD073-1F0E-4514-9D0B-B3A04297C394}"/>
              </a:ext>
            </a:extLst>
          </p:cNvPr>
          <p:cNvSpPr/>
          <p:nvPr/>
        </p:nvSpPr>
        <p:spPr>
          <a:xfrm>
            <a:off x="7158038" y="1700210"/>
            <a:ext cx="4831556" cy="1126339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</a:t>
            </a: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trategi belj meng­­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­</a:t>
            </a: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ajar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:</a:t>
            </a: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membuka, apersepsi, penyajian materi inti, evaluasi, dan menutup pelajaran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11C1F46F-7926-4FF1-A54D-9CF5DE43D9AD}"/>
              </a:ext>
            </a:extLst>
          </p:cNvPr>
          <p:cNvSpPr/>
          <p:nvPr/>
        </p:nvSpPr>
        <p:spPr>
          <a:xfrm>
            <a:off x="7158038" y="3042031"/>
            <a:ext cx="4831556" cy="792966"/>
          </a:xfrm>
          <a:prstGeom prst="round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memilih dan menggunakan media pembelajaran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="" xmlns:a16="http://schemas.microsoft.com/office/drawing/2014/main" id="{5953542A-8301-48BE-9E4E-274B2CC03551}"/>
              </a:ext>
            </a:extLst>
          </p:cNvPr>
          <p:cNvSpPr/>
          <p:nvPr/>
        </p:nvSpPr>
        <p:spPr>
          <a:xfrm>
            <a:off x="7158038" y="4012377"/>
            <a:ext cx="4831556" cy="792966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Kemamp menjelaskan, bertanya, dan men­jawab pertanyaan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="" xmlns:a16="http://schemas.microsoft.com/office/drawing/2014/main" id="{F1C2A1A9-1863-4598-AE91-9EBAD7C111CD}"/>
              </a:ext>
            </a:extLst>
          </p:cNvPr>
          <p:cNvSpPr/>
          <p:nvPr/>
        </p:nvSpPr>
        <p:spPr>
          <a:xfrm>
            <a:off x="7158038" y="4982723"/>
            <a:ext cx="4831556" cy="792966"/>
          </a:xfrm>
          <a:prstGeom prst="round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Kemamp berinteraksi dan berinovasi dalam pembelajaran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="" xmlns:a16="http://schemas.microsoft.com/office/drawing/2014/main" id="{202D9A66-80F5-49E8-939C-A7DD7890B1D2}"/>
              </a:ext>
            </a:extLst>
          </p:cNvPr>
          <p:cNvSpPr/>
          <p:nvPr/>
        </p:nvSpPr>
        <p:spPr>
          <a:xfrm>
            <a:off x="7158038" y="5953069"/>
            <a:ext cx="4831556" cy="59060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Kemamp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m</a:t>
            </a:r>
            <a:r>
              <a: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engelola kelas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Left Brace 22">
            <a:extLst>
              <a:ext uri="{FF2B5EF4-FFF2-40B4-BE49-F238E27FC236}">
                <a16:creationId xmlns="" xmlns:a16="http://schemas.microsoft.com/office/drawing/2014/main" id="{75075EA7-6519-44CA-83A3-86B5E33AEDA3}"/>
              </a:ext>
            </a:extLst>
          </p:cNvPr>
          <p:cNvSpPr/>
          <p:nvPr/>
        </p:nvSpPr>
        <p:spPr>
          <a:xfrm>
            <a:off x="6686550" y="1164419"/>
            <a:ext cx="471488" cy="5107790"/>
          </a:xfrm>
          <a:prstGeom prst="leftBrac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: Rounded Corners 7">
            <a:extLst>
              <a:ext uri="{FF2B5EF4-FFF2-40B4-BE49-F238E27FC236}">
                <a16:creationId xmlns="" xmlns:a16="http://schemas.microsoft.com/office/drawing/2014/main" id="{DB6A379D-52AD-0E4A-A313-91983B616CF9}"/>
              </a:ext>
            </a:extLst>
          </p:cNvPr>
          <p:cNvSpPr/>
          <p:nvPr/>
        </p:nvSpPr>
        <p:spPr>
          <a:xfrm>
            <a:off x="2964657" y="4829158"/>
            <a:ext cx="3571875" cy="144305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PORTOFOLIO</a:t>
            </a:r>
          </a:p>
        </p:txBody>
      </p:sp>
      <p:sp>
        <p:nvSpPr>
          <p:cNvPr id="6" name="Bent Arrow 5">
            <a:extLst>
              <a:ext uri="{FF2B5EF4-FFF2-40B4-BE49-F238E27FC236}">
                <a16:creationId xmlns="" xmlns:a16="http://schemas.microsoft.com/office/drawing/2014/main" id="{AEED2CAA-08F1-0A42-9C63-86CEB51F6B7C}"/>
              </a:ext>
            </a:extLst>
          </p:cNvPr>
          <p:cNvSpPr/>
          <p:nvPr/>
        </p:nvSpPr>
        <p:spPr>
          <a:xfrm flipV="1">
            <a:off x="2457450" y="3557579"/>
            <a:ext cx="326237" cy="193354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0923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AE34569-F901-450E-8782-4E1294B6C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886" y="367390"/>
            <a:ext cx="10515600" cy="1325563"/>
          </a:xfrm>
          <a:solidFill>
            <a:schemeClr val="accent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TUGAS MAHASISWA DALAM UKIN: PERANGKAT PEMBELAJARAN, VIDEO PELAKSANAAN PEMBELAJARAN, DAN PORTOFOLIO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1AB4DAB-FF6D-418F-AE81-15D727DF87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441" y="1744431"/>
            <a:ext cx="5069114" cy="4351338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en-US" sz="30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id-ID" sz="31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erangkat pembelajaran</a:t>
            </a:r>
            <a:r>
              <a:rPr lang="en-US" sz="31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3100" dirty="0" err="1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sekurang-kurangnya</a:t>
            </a:r>
            <a:r>
              <a:rPr lang="en-US" sz="31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100" dirty="0" err="1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harus</a:t>
            </a:r>
            <a:r>
              <a:rPr lang="en-US" sz="31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100" dirty="0" err="1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memuat</a:t>
            </a:r>
            <a:r>
              <a:rPr lang="en-US" sz="31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RPP, </a:t>
            </a:r>
            <a:r>
              <a:rPr lang="en-US" sz="3100" dirty="0" err="1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bahan</a:t>
            </a:r>
            <a:r>
              <a:rPr lang="en-US" sz="31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ajar, media </a:t>
            </a:r>
            <a:r>
              <a:rPr lang="en-US" sz="3100" dirty="0" err="1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pembelajaran</a:t>
            </a:r>
            <a:r>
              <a:rPr lang="en-US" sz="31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3100" dirty="0" err="1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instrumen</a:t>
            </a:r>
            <a:r>
              <a:rPr lang="en-US" sz="31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100" dirty="0" err="1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penilaian</a:t>
            </a:r>
            <a:r>
              <a:rPr lang="en-US" sz="31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en-US" sz="31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Video </a:t>
            </a:r>
            <a:r>
              <a:rPr lang="en-US" sz="3100" dirty="0" err="1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Pelaksanaan</a:t>
            </a:r>
            <a:r>
              <a:rPr lang="en-US" sz="31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100" dirty="0" err="1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Pembelajaran</a:t>
            </a:r>
            <a:r>
              <a:rPr lang="en-US" sz="31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100" dirty="0" err="1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selama</a:t>
            </a:r>
            <a:r>
              <a:rPr lang="en-US" sz="31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30 </a:t>
            </a:r>
            <a:r>
              <a:rPr lang="en-US" sz="3100" dirty="0" err="1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menit</a:t>
            </a:r>
            <a:endParaRPr lang="en-US" sz="3100" dirty="0"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3100" dirty="0" err="1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Perangkat</a:t>
            </a:r>
            <a:r>
              <a:rPr lang="en-US" sz="31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dan  video </a:t>
            </a:r>
            <a:r>
              <a:rPr lang="id-ID" sz="31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dikirim/ diserahkan kepada </a:t>
            </a:r>
            <a:r>
              <a:rPr lang="en-GB" sz="3100" dirty="0" err="1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panitia</a:t>
            </a:r>
            <a:r>
              <a:rPr lang="en-GB" sz="31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3100" dirty="0" err="1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lokal</a:t>
            </a:r>
            <a:r>
              <a:rPr lang="en-GB" sz="31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3100" dirty="0" err="1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dalam</a:t>
            </a:r>
            <a:r>
              <a:rPr lang="en-GB" sz="31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3100" dirty="0" err="1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bentuk</a:t>
            </a:r>
            <a:r>
              <a:rPr lang="en-GB" sz="31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3100" dirty="0" err="1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cetak</a:t>
            </a:r>
            <a:r>
              <a:rPr lang="en-GB" sz="31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3100" dirty="0" err="1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dan</a:t>
            </a:r>
            <a:r>
              <a:rPr lang="en-GB" sz="31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3100" dirty="0" err="1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softfile</a:t>
            </a:r>
            <a:r>
              <a:rPr lang="en-GB" sz="31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d-ID" sz="3100" dirty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paling lambat 3 hari sebelum pelaksanaan UKin (H-3)</a:t>
            </a:r>
            <a:r>
              <a:rPr lang="en-US" sz="3100" dirty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IT </a:t>
            </a:r>
            <a:endParaRPr lang="id-ID" sz="3100" dirty="0">
              <a:solidFill>
                <a:srgbClr val="FF0000"/>
              </a:solidFill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d-ID" sz="3100" dirty="0">
                <a:solidFill>
                  <a:srgbClr val="FF0000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Pengisian portofolio dilakukan bersamaan dengan pengiriman perangkat dan video pembelajaran. </a:t>
            </a:r>
            <a:endParaRPr lang="en-US" sz="3100" dirty="0">
              <a:solidFill>
                <a:srgbClr val="FF0000"/>
              </a:solidFill>
            </a:endParaRPr>
          </a:p>
        </p:txBody>
      </p:sp>
      <p:pic>
        <p:nvPicPr>
          <p:cNvPr id="4" name="Content Placeholder 4">
            <a:extLst>
              <a:ext uri="{FF2B5EF4-FFF2-40B4-BE49-F238E27FC236}">
                <a16:creationId xmlns="" xmlns:a16="http://schemas.microsoft.com/office/drawing/2014/main" id="{ED00D64C-EA6B-4F11-AE1F-D57DE86BD8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2549" y="1743753"/>
            <a:ext cx="592659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5094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0ADCCD5-0264-46B0-8827-4BD6201F6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CP-7</a:t>
            </a:r>
            <a:endParaRPr lang="en-ID" sz="6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C9D9DA7-28CD-44B8-9387-2969C57F7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9726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mampu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mengembangkan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diri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secara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berkelanjutan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sebagai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guru </a:t>
            </a:r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profesional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melalui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indent="0">
              <a:buNone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(1) </a:t>
            </a:r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penelitian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</a:p>
          <a:p>
            <a:pPr marL="0" indent="0">
              <a:buNone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(2) </a:t>
            </a:r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refleksi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diri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</a:p>
          <a:p>
            <a:pPr marL="0" indent="0">
              <a:buNone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(3) </a:t>
            </a:r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pencarian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informasi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baru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dan</a:t>
            </a:r>
          </a:p>
          <a:p>
            <a:pPr marL="0" indent="0">
              <a:buNone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(4) </a:t>
            </a:r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karya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inovasi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endParaRPr lang="en-ID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9954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86DB1E8-D6DB-4FB8-9620-50A6CF10E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7963"/>
            <a:ext cx="10515600" cy="5207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KOMPONEN PORTOFOLIO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="" xmlns:a16="http://schemas.microsoft.com/office/drawing/2014/main" id="{C82319E0-5AAB-487C-8CFF-29A73FAEDC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75592127"/>
              </p:ext>
            </p:extLst>
          </p:nvPr>
        </p:nvGraphicFramePr>
        <p:xfrm>
          <a:off x="200025" y="728663"/>
          <a:ext cx="11830050" cy="5921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4370">
                  <a:extLst>
                    <a:ext uri="{9D8B030D-6E8A-4147-A177-3AD203B41FA5}">
                      <a16:colId xmlns="" xmlns:a16="http://schemas.microsoft.com/office/drawing/2014/main" val="931866343"/>
                    </a:ext>
                  </a:extLst>
                </a:gridCol>
                <a:gridCol w="1936091">
                  <a:extLst>
                    <a:ext uri="{9D8B030D-6E8A-4147-A177-3AD203B41FA5}">
                      <a16:colId xmlns="" xmlns:a16="http://schemas.microsoft.com/office/drawing/2014/main" val="3493810339"/>
                    </a:ext>
                  </a:extLst>
                </a:gridCol>
                <a:gridCol w="9229589">
                  <a:extLst>
                    <a:ext uri="{9D8B030D-6E8A-4147-A177-3AD203B41FA5}">
                      <a16:colId xmlns="" xmlns:a16="http://schemas.microsoft.com/office/drawing/2014/main" val="476436349"/>
                    </a:ext>
                  </a:extLst>
                </a:gridCol>
              </a:tblGrid>
              <a:tr h="1049000">
                <a:tc>
                  <a:txBody>
                    <a:bodyPr/>
                    <a:lstStyle/>
                    <a:p>
                      <a:r>
                        <a:rPr lang="en-US" sz="24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/>
                        <a:t>Komponen</a:t>
                      </a:r>
                      <a:r>
                        <a:rPr lang="en-US" sz="2800" dirty="0"/>
                        <a:t> </a:t>
                      </a:r>
                      <a:r>
                        <a:rPr lang="en-US" sz="2800" dirty="0" err="1"/>
                        <a:t>Portofolio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/>
                        <a:t>Bentuk</a:t>
                      </a:r>
                      <a:r>
                        <a:rPr lang="en-US" sz="2800" dirty="0"/>
                        <a:t>/</a:t>
                      </a:r>
                      <a:r>
                        <a:rPr lang="en-US" sz="2800" dirty="0" err="1"/>
                        <a:t>Dokumen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4322910"/>
                  </a:ext>
                </a:extLst>
              </a:tr>
              <a:tr h="1515222">
                <a:tc>
                  <a:txBody>
                    <a:bodyPr/>
                    <a:lstStyle/>
                    <a:p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Melaksanakan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penelitian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dan </a:t>
                      </a:r>
                      <a:r>
                        <a:rPr lang="en-US" sz="24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publikasi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(1) </a:t>
                      </a:r>
                      <a:r>
                        <a:rPr lang="en-US" sz="2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Laporan</a:t>
                      </a: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penelitian</a:t>
                      </a: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(2) </a:t>
                      </a:r>
                      <a:r>
                        <a:rPr lang="en-US" sz="2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artikel</a:t>
                      </a: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US" sz="2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diseminarkan</a:t>
                      </a: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atau</a:t>
                      </a: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dibahas</a:t>
                      </a: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 forum </a:t>
                      </a:r>
                      <a:r>
                        <a:rPr lang="en-US" sz="2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ilmiah</a:t>
                      </a: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tertentu</a:t>
                      </a: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atau</a:t>
                      </a: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</a:t>
                      </a:r>
                      <a:r>
                        <a:rPr lang="en-US" sz="2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muat</a:t>
                      </a: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dalam</a:t>
                      </a: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prosiding</a:t>
                      </a: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id-ID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jurnal ilmiah terakreditasi maupun tidak terakreditasi</a:t>
                      </a: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dan (3) </a:t>
                      </a:r>
                      <a:r>
                        <a:rPr lang="id-ID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tulisan ilmiah popular   yang dimuat dalam majalah, tabloid, koran, </a:t>
                      </a:r>
                      <a:r>
                        <a:rPr lang="id-ID" sz="22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news letter, </a:t>
                      </a:r>
                      <a:r>
                        <a:rPr lang="id-ID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atau bulletin</a:t>
                      </a: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yang</a:t>
                      </a:r>
                      <a:r>
                        <a:rPr lang="id-ID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relevan</a:t>
                      </a: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2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9706612"/>
                  </a:ext>
                </a:extLst>
              </a:tr>
              <a:tr h="1165556">
                <a:tc>
                  <a:txBody>
                    <a:bodyPr/>
                    <a:lstStyle/>
                    <a:p>
                      <a:r>
                        <a:rPr lang="en-US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Melakukan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r</a:t>
                      </a:r>
                      <a:r>
                        <a:rPr lang="id-ID" sz="2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efleksi diri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Narasi</a:t>
                      </a: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tentang</a:t>
                      </a: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proses 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perbaikan</a:t>
                      </a: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kinerja</a:t>
                      </a: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professional secara 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terus-menerus</a:t>
                      </a: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meliputi</a:t>
                      </a: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pengembangan</a:t>
                      </a: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diri</a:t>
                      </a: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termasuk</a:t>
                      </a: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perencanaan</a:t>
                      </a: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pelaksanaan</a:t>
                      </a: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dan 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evaluasi</a:t>
                      </a: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pembelajaran</a:t>
                      </a: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pelaksanaan</a:t>
                      </a: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penelitian</a:t>
                      </a: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dan 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pengembangan</a:t>
                      </a: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karya</a:t>
                      </a:r>
                      <a:r>
                        <a:rPr lang="en-US" sz="2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inovasi</a:t>
                      </a:r>
                      <a:r>
                        <a:rPr lang="en-US" sz="2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US" sz="2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0398390"/>
                  </a:ext>
                </a:extLst>
              </a:tr>
              <a:tr h="1295034">
                <a:tc>
                  <a:txBody>
                    <a:bodyPr/>
                    <a:lstStyle/>
                    <a:p>
                      <a:r>
                        <a:rPr lang="en-US" sz="2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Men</a:t>
                      </a:r>
                      <a:r>
                        <a:rPr lang="id-ID" sz="2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cari informasi baru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r>
                        <a:rPr lang="id-ID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egiatan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peningkatan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kompetensi</a:t>
                      </a:r>
                      <a:r>
                        <a:rPr lang="en-US" sz="2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diri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pendidikan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dan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pelatihan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lokakarya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seminar/webinar/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konferensi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dan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kegiatan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lain yang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mendukung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peningkatan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kompetensi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diri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68489504"/>
                  </a:ext>
                </a:extLst>
              </a:tr>
              <a:tr h="896562">
                <a:tc>
                  <a:txBody>
                    <a:bodyPr/>
                    <a:lstStyle/>
                    <a:p>
                      <a:r>
                        <a:rPr lang="en-US" sz="2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Menghasilkan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karya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id-ID" sz="2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inovasi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Hasil </a:t>
                      </a:r>
                      <a:r>
                        <a:rPr lang="id-ID" sz="2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karya</a:t>
                      </a:r>
                      <a:r>
                        <a:rPr lang="en-US" sz="2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profesi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buku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modul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diktat, media,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karya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teknologi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karya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seni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karya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olahraga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80412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55576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49EEB8-934B-47E8-8200-FF8296166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KARYA INOVASI BARU</a:t>
            </a:r>
            <a:endParaRPr lang="en-ID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8BC13D2-C8E8-4C33-9A21-A5A78887A9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06113" cy="23320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Karya-karya</a:t>
            </a: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latin typeface="Calibri" panose="020F0502020204030204" pitchFamily="34" charset="0"/>
                <a:ea typeface="Calibri" panose="020F0502020204030204" pitchFamily="34" charset="0"/>
              </a:rPr>
              <a:t>Inovasi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dilengkapi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dengan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bukti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pernyataan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keaslian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karya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yang </a:t>
            </a:r>
            <a:r>
              <a:rPr lang="en-US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ditandatangani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mahasiswa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di </a:t>
            </a:r>
            <a:r>
              <a:rPr lang="en-US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atas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materai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Rp 6.000,00,</a:t>
            </a:r>
            <a:endParaRPr lang="en-ID" sz="4400" dirty="0"/>
          </a:p>
        </p:txBody>
      </p:sp>
    </p:spTree>
    <p:extLst>
      <p:ext uri="{BB962C8B-B14F-4D97-AF65-F5344CB8AC3E}">
        <p14:creationId xmlns:p14="http://schemas.microsoft.com/office/powerpoint/2010/main" xmlns="" val="3590297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AEB111F-9FE0-4B77-B755-833315549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INTERVAL WAKTU PENGUMPULAN BUKTI</a:t>
            </a:r>
            <a:endParaRPr lang="en-ID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71927B5-9C5B-4C74-9FAB-EC7A08EE54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4400" dirty="0" err="1">
                <a:latin typeface="Calibri" panose="020F0502020204030204" pitchFamily="34" charset="0"/>
                <a:ea typeface="Calibri" panose="020F0502020204030204" pitchFamily="34" charset="0"/>
              </a:rPr>
              <a:t>M</a:t>
            </a:r>
            <a:r>
              <a:rPr lang="en-US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ahasiswa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PPG </a:t>
            </a:r>
            <a:r>
              <a:rPr lang="en-US" sz="44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dalam</a:t>
            </a:r>
            <a:r>
              <a:rPr lang="en-US" sz="4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jabatan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US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portofolio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yang </a:t>
            </a:r>
            <a:r>
              <a:rPr lang="en-US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dikumpulkan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merupakan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karya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selama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 </a:t>
            </a:r>
            <a:r>
              <a:rPr lang="en-US" sz="44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tahun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terakhir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ditambah</a:t>
            </a:r>
            <a:r>
              <a:rPr lang="en-US" sz="4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karya</a:t>
            </a:r>
            <a:r>
              <a:rPr lang="en-US" sz="4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selama</a:t>
            </a:r>
            <a:r>
              <a:rPr lang="en-US" sz="4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menjadi</a:t>
            </a:r>
            <a:r>
              <a:rPr lang="en-US" sz="4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mahasiswa</a:t>
            </a:r>
            <a:r>
              <a:rPr lang="en-US" sz="4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PPG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4400" dirty="0" err="1">
                <a:latin typeface="Calibri" panose="020F0502020204030204" pitchFamily="34" charset="0"/>
                <a:ea typeface="Calibri" panose="020F0502020204030204" pitchFamily="34" charset="0"/>
              </a:rPr>
              <a:t>M</a:t>
            </a:r>
            <a:r>
              <a:rPr lang="en-US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ahasiswa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PPG </a:t>
            </a:r>
            <a:r>
              <a:rPr lang="en-US" sz="44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prajabatan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US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portofolio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merupakan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karya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selama</a:t>
            </a:r>
            <a:r>
              <a:rPr lang="en-US" sz="4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menjadi</a:t>
            </a:r>
            <a:r>
              <a:rPr lang="en-US" sz="4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44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mahasiswa</a:t>
            </a:r>
            <a:r>
              <a:rPr lang="en-US" sz="4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PPG</a:t>
            </a:r>
            <a:endParaRPr lang="en-ID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150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86DB1E8-D6DB-4FB8-9620-50A6CF10E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426" y="265112"/>
            <a:ext cx="9944099" cy="520700"/>
          </a:xfrm>
        </p:spPr>
        <p:txBody>
          <a:bodyPr>
            <a:noAutofit/>
          </a:bodyPr>
          <a:lstStyle/>
          <a:p>
            <a:r>
              <a:rPr lang="en-US" sz="2800" b="1" dirty="0"/>
              <a:t>PENGISIAN BORANG DAN BUKTI </a:t>
            </a:r>
            <a:br>
              <a:rPr lang="en-US" sz="2800" b="1" dirty="0"/>
            </a:br>
            <a:r>
              <a:rPr lang="en-US" sz="2000" b="1" dirty="0"/>
              <a:t>DI LAMAN </a:t>
            </a: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https://ukmppg.kemdikbud.go.id </a:t>
            </a:r>
            <a:endParaRPr lang="en-US" sz="3600" b="1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75295DE7-78D2-4C92-9CB1-86D60C2A5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426" y="1214437"/>
            <a:ext cx="10239374" cy="518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0926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9FF7514-41D6-42AB-9523-EE8EEACEA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0419"/>
          </a:xfrm>
        </p:spPr>
        <p:txBody>
          <a:bodyPr/>
          <a:lstStyle/>
          <a:p>
            <a:r>
              <a:rPr lang="en-US" b="1" dirty="0"/>
              <a:t>RUBRIK PENILAIAN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3928DC95-A338-4F6A-8E0C-AE87EF348B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2925" y="1057275"/>
            <a:ext cx="10658475" cy="5586413"/>
          </a:xfrm>
        </p:spPr>
      </p:pic>
    </p:spTree>
    <p:extLst>
      <p:ext uri="{BB962C8B-B14F-4D97-AF65-F5344CB8AC3E}">
        <p14:creationId xmlns:p14="http://schemas.microsoft.com/office/powerpoint/2010/main" xmlns="" val="911641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7388</TotalTime>
  <Words>469</Words>
  <Application>Microsoft Macintosh PowerPoint</Application>
  <PresentationFormat>Custom</PresentationFormat>
  <Paragraphs>66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PERUBAHAN Uji Kinerja (UKin) UKMPPG (PORTOFOLIO &amp; PRAKTIK PEMBELAJARAN)</vt:lpstr>
      <vt:lpstr>Slide 2</vt:lpstr>
      <vt:lpstr>TUGAS MAHASISWA DALAM UKIN: PERANGKAT PEMBELAJARAN, VIDEO PELAKSANAAN PEMBELAJARAN, DAN PORTOFOLIO</vt:lpstr>
      <vt:lpstr>CP-7</vt:lpstr>
      <vt:lpstr>KOMPONEN PORTOFOLIO</vt:lpstr>
      <vt:lpstr>KARYA INOVASI BARU</vt:lpstr>
      <vt:lpstr>INTERVAL WAKTU PENGUMPULAN BUKTI</vt:lpstr>
      <vt:lpstr>PENGISIAN BORANG DAN BUKTI  DI LAMAN https://ukmppg.kemdikbud.go.id </vt:lpstr>
      <vt:lpstr>RUBRIK PENILAIAN</vt:lpstr>
      <vt:lpstr>CONTOH PENILAIAN</vt:lpstr>
      <vt:lpstr>PENILAIAN PORTOFOLIO</vt:lpstr>
      <vt:lpstr>Skor maksimum tiap mahasiswa untuk portofolio</vt:lpstr>
      <vt:lpstr>NILAI UKIN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Zacky A.D</cp:lastModifiedBy>
  <cp:revision>342</cp:revision>
  <dcterms:created xsi:type="dcterms:W3CDTF">2017-06-10T09:03:18Z</dcterms:created>
  <dcterms:modified xsi:type="dcterms:W3CDTF">2020-10-02T13:15:23Z</dcterms:modified>
</cp:coreProperties>
</file>